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</p:sldMasterIdLst>
  <p:notesMasterIdLst>
    <p:notesMasterId r:id="rId12"/>
  </p:notesMasterIdLst>
  <p:sldIdLst>
    <p:sldId id="317" r:id="rId7"/>
    <p:sldId id="295" r:id="rId8"/>
    <p:sldId id="280" r:id="rId9"/>
    <p:sldId id="320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88062" autoAdjust="0"/>
  </p:normalViewPr>
  <p:slideViewPr>
    <p:cSldViewPr snapToGrid="0">
      <p:cViewPr varScale="1">
        <p:scale>
          <a:sx n="99" d="100"/>
          <a:sy n="99" d="100"/>
        </p:scale>
        <p:origin x="106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07/09/2016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44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9/7/2016 9:32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66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10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4671119"/>
      </p:ext>
    </p:extLst>
  </p:cSld>
  <p:clrMapOvr>
    <a:masterClrMapping/>
  </p:clrMapOvr>
  <p:transition spd="slow">
    <p:push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850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mat.clothier@cloudhouse.com" TargetMode="External"/><Relationship Id="rId3" Type="http://schemas.openxmlformats.org/officeDocument/2006/relationships/hyperlink" Target="mailto:amynic@microsoft.com" TargetMode="External"/><Relationship Id="rId7" Type="http://schemas.openxmlformats.org/officeDocument/2006/relationships/hyperlink" Target="mailto:v-ajacks@microsoft.com" TargetMode="External"/><Relationship Id="rId2" Type="http://schemas.openxmlformats.org/officeDocument/2006/relationships/hyperlink" Target="mailto:David.Gristwood@microsoft.com" TargetMode="External"/><Relationship Id="rId1" Type="http://schemas.openxmlformats.org/officeDocument/2006/relationships/slideLayout" Target="../slideLayouts/slideLayout87.xml"/><Relationship Id="rId6" Type="http://schemas.openxmlformats.org/officeDocument/2006/relationships/hyperlink" Target="mailto:siddhartha.chaturvedi@microsoft.com" TargetMode="External"/><Relationship Id="rId5" Type="http://schemas.openxmlformats.org/officeDocument/2006/relationships/hyperlink" Target="mailto:William.Eastbury@microsoft.com" TargetMode="External"/><Relationship Id="rId4" Type="http://schemas.openxmlformats.org/officeDocument/2006/relationships/hyperlink" Target="mailto:jocollin@microsoft.com" TargetMode="External"/><Relationship Id="rId9" Type="http://schemas.openxmlformats.org/officeDocument/2006/relationships/hyperlink" Target="https://github.com/dxuk/AzureWorksho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-1" y="4355511"/>
            <a:ext cx="6347461" cy="1966692"/>
          </a:xfrm>
          <a:prstGeom prst="rect">
            <a:avLst/>
          </a:prstGeom>
          <a:solidFill>
            <a:schemeClr val="accent1">
              <a:alpha val="98000"/>
            </a:schemeClr>
          </a:solidFill>
        </p:spPr>
        <p:txBody>
          <a:bodyPr vert="horz" wrap="square" lIns="137160" tIns="109728" rIns="137160" bIns="109728" rtlCol="0" anchor="t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 Workshop</a:t>
            </a:r>
          </a:p>
          <a:p>
            <a:r>
              <a:rPr lang="en-GB" sz="2400" b="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featuring Infrastructure as a Service Masterclass</a:t>
            </a:r>
          </a:p>
          <a:p>
            <a:endParaRPr lang="en-GB" sz="1800" b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sz="24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David.Gristwood@microsoft.com</a:t>
            </a:r>
          </a:p>
          <a:p>
            <a:r>
              <a:rPr lang="en-GB" sz="2400" b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2400" b="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ScroffTheBad</a:t>
            </a:r>
            <a:endParaRPr lang="en-GB" sz="2400" b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7136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85195"/>
            <a:ext cx="11039226" cy="6475619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Microsoft People</a:t>
            </a:r>
          </a:p>
          <a:p>
            <a:r>
              <a:rPr lang="en-GB" sz="2000" i="1" dirty="0">
                <a:hlinkClick r:id="rId2"/>
              </a:rPr>
              <a:t>David.Gristwood@microsoft.com</a:t>
            </a:r>
            <a:endParaRPr lang="en-GB" sz="2000" i="1" dirty="0"/>
          </a:p>
          <a:p>
            <a:r>
              <a:rPr lang="en-GB" sz="2000" i="1" dirty="0"/>
              <a:t>Amy Nicholson </a:t>
            </a:r>
            <a:r>
              <a:rPr lang="en-GB" sz="2000" i="1" dirty="0">
                <a:hlinkClick r:id="rId3"/>
              </a:rPr>
              <a:t>amynic@microsoft.com</a:t>
            </a:r>
            <a:r>
              <a:rPr lang="en-GB" sz="2000" i="1" dirty="0"/>
              <a:t> </a:t>
            </a:r>
          </a:p>
          <a:p>
            <a:r>
              <a:rPr lang="en-GB" sz="2000" i="1" dirty="0"/>
              <a:t>Jonathan Collinge </a:t>
            </a:r>
            <a:r>
              <a:rPr lang="en-GB" sz="2000" i="1" dirty="0">
                <a:hlinkClick r:id="rId4"/>
              </a:rPr>
              <a:t>jocollin@microsoft.com</a:t>
            </a:r>
            <a:endParaRPr lang="en-GB" sz="2000" i="1" dirty="0"/>
          </a:p>
          <a:p>
            <a:r>
              <a:rPr lang="en-GB" sz="2000" i="1" dirty="0">
                <a:hlinkClick r:id="rId5"/>
              </a:rPr>
              <a:t>William.Eastbury@microsoft.com</a:t>
            </a:r>
            <a:r>
              <a:rPr lang="en-GB" sz="2000" i="1" dirty="0"/>
              <a:t> </a:t>
            </a:r>
          </a:p>
          <a:p>
            <a:r>
              <a:rPr lang="en-GB" sz="2000" i="1" dirty="0">
                <a:hlinkClick r:id="rId6"/>
              </a:rPr>
              <a:t>Siddhartha.Chaturvedi@microsoft.com</a:t>
            </a:r>
            <a:r>
              <a:rPr lang="en-GB" sz="2000" i="1" dirty="0"/>
              <a:t> &amp; Adam Jackson </a:t>
            </a:r>
            <a:r>
              <a:rPr lang="en-GB" sz="2000" i="1" dirty="0">
                <a:hlinkClick r:id="rId7"/>
              </a:rPr>
              <a:t>v-ajacks@microsoft.com</a:t>
            </a:r>
            <a:r>
              <a:rPr lang="en-GB" sz="2000" i="1" dirty="0"/>
              <a:t> </a:t>
            </a:r>
          </a:p>
          <a:p>
            <a:endParaRPr lang="en-GB" sz="2800" i="1" dirty="0"/>
          </a:p>
          <a:p>
            <a:pPr marL="0" indent="0">
              <a:buNone/>
            </a:pPr>
            <a:r>
              <a:rPr lang="en-GB" sz="2400" i="1" dirty="0"/>
              <a:t>Agenda</a:t>
            </a:r>
          </a:p>
          <a:p>
            <a:r>
              <a:rPr lang="en-GB" sz="2000" i="1" dirty="0"/>
              <a:t>10am Workshop starts, with break for coffee around 11:30am</a:t>
            </a:r>
          </a:p>
          <a:p>
            <a:pPr lvl="1"/>
            <a:r>
              <a:rPr lang="en-GB" sz="1800" i="1" dirty="0"/>
              <a:t>Microservices and containerisation</a:t>
            </a:r>
          </a:p>
          <a:p>
            <a:pPr lvl="1"/>
            <a:r>
              <a:rPr lang="en-GB" sz="1800" i="1" dirty="0"/>
              <a:t>Data </a:t>
            </a:r>
          </a:p>
          <a:p>
            <a:pPr lvl="1"/>
            <a:r>
              <a:rPr lang="en-GB" sz="1800" i="1" dirty="0" err="1"/>
              <a:t>Cloudhouse</a:t>
            </a:r>
            <a:r>
              <a:rPr lang="en-GB" sz="1800" i="1" dirty="0"/>
              <a:t> - </a:t>
            </a:r>
            <a:r>
              <a:rPr lang="en-GB" sz="1800" i="1" dirty="0">
                <a:hlinkClick r:id="rId8"/>
              </a:rPr>
              <a:t>mat.clothier@cloudhouse.com</a:t>
            </a:r>
            <a:r>
              <a:rPr lang="en-GB" sz="1800" i="1" dirty="0"/>
              <a:t> </a:t>
            </a:r>
          </a:p>
          <a:p>
            <a:pPr lvl="1"/>
            <a:r>
              <a:rPr lang="en-GB" sz="1800" i="1" dirty="0"/>
              <a:t>Partnering with Microsoft</a:t>
            </a:r>
          </a:p>
          <a:p>
            <a:pPr lvl="1"/>
            <a:endParaRPr lang="en-GB" sz="800" i="1" dirty="0"/>
          </a:p>
          <a:p>
            <a:r>
              <a:rPr lang="en-GB" sz="2000" i="1" dirty="0"/>
              <a:t>1pm Lunch </a:t>
            </a:r>
          </a:p>
          <a:p>
            <a:r>
              <a:rPr lang="en-GB" sz="2000" i="1" dirty="0"/>
              <a:t>2pm Infrastructure as a Service Masterclass</a:t>
            </a:r>
          </a:p>
          <a:p>
            <a:r>
              <a:rPr lang="en-GB" sz="2000" i="1" dirty="0"/>
              <a:t>4:30pm Informal networking and close</a:t>
            </a:r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r>
              <a:rPr lang="en-GB" sz="2000" i="1" dirty="0"/>
              <a:t>Slides - </a:t>
            </a:r>
            <a:r>
              <a:rPr lang="en-GB" sz="2000" i="1" dirty="0">
                <a:hlinkClick r:id="rId9"/>
              </a:rPr>
              <a:t>https://github.com/dxuk/AzureWorkshops</a:t>
            </a:r>
            <a:r>
              <a:rPr lang="en-GB" sz="2000" i="1" dirty="0"/>
              <a:t> </a:t>
            </a: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27456657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496"/>
          <a:stretch/>
        </p:blipFill>
        <p:spPr>
          <a:xfrm>
            <a:off x="-330875" y="-59723"/>
            <a:ext cx="12746345" cy="6483084"/>
          </a:xfrm>
          <a:prstGeom prst="rect">
            <a:avLst/>
          </a:prstGeom>
        </p:spPr>
      </p:pic>
      <p:pic>
        <p:nvPicPr>
          <p:cNvPr id="53" name="World map" descr="world-map.png"/>
          <p:cNvPicPr>
            <a:picLocks noChangeAspect="1"/>
          </p:cNvPicPr>
          <p:nvPr/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727" y="777617"/>
            <a:ext cx="12180750" cy="615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18" y="2990875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1" y="104833"/>
            <a:ext cx="11056800" cy="747597"/>
          </a:xfrm>
        </p:spPr>
        <p:txBody>
          <a:bodyPr/>
          <a:lstStyle/>
          <a:p>
            <a:pPr algn="ctr"/>
            <a:r>
              <a:rPr lang="en-US" sz="4799" spc="-100" dirty="0">
                <a:solidFill>
                  <a:srgbClr val="0070C0"/>
                </a:solidFill>
              </a:rPr>
              <a:t>Huge infrastructure </a:t>
            </a:r>
            <a:r>
              <a:rPr lang="en-US" sz="4799" dirty="0">
                <a:solidFill>
                  <a:srgbClr val="0070C0"/>
                </a:solidFill>
              </a:rPr>
              <a:t>scale is the enabler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1217" y="823050"/>
            <a:ext cx="11564164" cy="468598"/>
          </a:xfrm>
          <a:prstGeom prst="rect">
            <a:avLst/>
          </a:prstGeom>
          <a:noFill/>
          <a:ln>
            <a:noFill/>
          </a:ln>
        </p:spPr>
        <p:txBody>
          <a:bodyPr wrap="square" lIns="91371" tIns="45687" rIns="91371" bIns="45687" rtlCol="0">
            <a:spAutoFit/>
          </a:bodyPr>
          <a:lstStyle/>
          <a:p>
            <a:pPr algn="ctr" defTabSz="1218092"/>
            <a:r>
              <a:rPr lang="en-US" sz="2398" spc="-100" dirty="0">
                <a:solidFill>
                  <a:srgbClr val="FFB900">
                    <a:lumMod val="50000"/>
                  </a:srgbClr>
                </a:solidFill>
                <a:latin typeface="Segoe UI Light"/>
              </a:rPr>
              <a:t>24 Regions Worldwide…huge capacity around the world…growing every year</a:t>
            </a:r>
          </a:p>
        </p:txBody>
      </p:sp>
      <p:sp>
        <p:nvSpPr>
          <p:cNvPr id="3" name="Rectangle 2"/>
          <p:cNvSpPr/>
          <p:nvPr/>
        </p:nvSpPr>
        <p:spPr>
          <a:xfrm>
            <a:off x="-61738" y="5645422"/>
            <a:ext cx="7977655" cy="126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100+ datacenters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3 networks in the world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2x AWS, 6x Google DC Regions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 Series – Largest VM in World, 32 cores, 448GB Ram, SSD…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843824" y="6331504"/>
            <a:ext cx="176499" cy="145056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>
            <a:prstTxWarp prst="textNoShape">
              <a:avLst/>
            </a:prstTxWarp>
          </a:bodyPr>
          <a:lstStyle/>
          <a:p>
            <a:pPr algn="ctr" defTabSz="1218092"/>
            <a:endParaRPr lang="en-US" spc="-100" dirty="0">
              <a:solidFill>
                <a:srgbClr val="FFFFFF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6849218" y="6065892"/>
            <a:ext cx="176314" cy="143260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>
            <a:prstTxWarp prst="textNoShape">
              <a:avLst/>
            </a:prstTxWarp>
          </a:bodyPr>
          <a:lstStyle/>
          <a:p>
            <a:pPr algn="ctr" defTabSz="1218092"/>
            <a:endParaRPr lang="en-US" sz="784" spc="-1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78622" y="5961197"/>
            <a:ext cx="1179323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72"/>
            <a:r>
              <a:rPr lang="en-US" sz="1600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Operational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987146" y="6220809"/>
            <a:ext cx="2601625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72"/>
            <a:r>
              <a:rPr lang="en-US" sz="1600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Announced/Not Operational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1838370" y="2331148"/>
            <a:ext cx="633455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Central US</a:t>
            </a:r>
          </a:p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Iowa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954817" y="3131748"/>
            <a:ext cx="60357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West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944642" y="2011293"/>
            <a:ext cx="80529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North Europe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Ireland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3989676" y="3109169"/>
            <a:ext cx="568819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271848" y="3517204"/>
            <a:ext cx="63388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US 2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3439869" y="3725833"/>
            <a:ext cx="66737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US </a:t>
            </a:r>
            <a:r>
              <a:rPr lang="en-US" sz="784" dirty="0" err="1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Gov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2231162" y="1827587"/>
            <a:ext cx="909246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North Central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Illinois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1232634" y="2597539"/>
            <a:ext cx="5259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US </a:t>
            </a:r>
            <a:r>
              <a:rPr lang="en-US" sz="784" dirty="0" err="1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Gov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Iowa</a:t>
            </a:r>
          </a:p>
        </p:txBody>
      </p:sp>
      <p:sp>
        <p:nvSpPr>
          <p:cNvPr id="88" name="Rectangle 87"/>
          <p:cNvSpPr>
            <a:spLocks/>
          </p:cNvSpPr>
          <p:nvPr/>
        </p:nvSpPr>
        <p:spPr bwMode="auto">
          <a:xfrm>
            <a:off x="1357997" y="3636457"/>
            <a:ext cx="95284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South Central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Texas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4859474" y="5397907"/>
            <a:ext cx="68216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Brazil South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Sao Paulo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6078609" y="2078678"/>
            <a:ext cx="78043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West Europe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Netherlands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9498289" y="2509581"/>
            <a:ext cx="78337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China North *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8647303" y="2906522"/>
            <a:ext cx="76201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China South *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Shanghai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10862800" y="2820524"/>
            <a:ext cx="6848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Japan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Saitama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862799" y="3277678"/>
            <a:ext cx="72199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Japan West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Osaka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06484" y="3673741"/>
            <a:ext cx="1065615" cy="735011"/>
            <a:chOff x="8473045" y="3746910"/>
            <a:chExt cx="1086983" cy="749750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3045" y="3958616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4" name="Rectangle 103"/>
            <p:cNvSpPr/>
            <p:nvPr/>
          </p:nvSpPr>
          <p:spPr bwMode="auto">
            <a:xfrm>
              <a:off x="8820698" y="3746910"/>
              <a:ext cx="739330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South</a:t>
              </a:r>
            </a:p>
            <a:p>
              <a:pPr algn="ctr" defTabSz="1218092"/>
              <a:r>
                <a:rPr lang="en-US" sz="784" i="1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Chennai</a:t>
              </a:r>
            </a:p>
          </p:txBody>
        </p:sp>
        <p:cxnSp>
          <p:nvCxnSpPr>
            <p:cNvPr id="107" name="Straight Connector 106"/>
            <p:cNvCxnSpPr>
              <a:stCxn id="104" idx="2"/>
            </p:cNvCxnSpPr>
            <p:nvPr/>
          </p:nvCxnSpPr>
          <p:spPr>
            <a:xfrm flipH="1">
              <a:off x="8751755" y="4027105"/>
              <a:ext cx="438608" cy="206874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ectangle 109"/>
          <p:cNvSpPr/>
          <p:nvPr/>
        </p:nvSpPr>
        <p:spPr bwMode="auto">
          <a:xfrm>
            <a:off x="9984656" y="3932621"/>
            <a:ext cx="72171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Asia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Hong Kong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8294853" y="4452450"/>
            <a:ext cx="621457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SE Asia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9145442" y="5511719"/>
            <a:ext cx="10160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Australia South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Victoria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0654637" y="4956028"/>
            <a:ext cx="93015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Australia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New South Wales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8733" y="6465877"/>
            <a:ext cx="2146758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913788">
              <a:buSzPct val="100000"/>
            </a:pPr>
            <a:r>
              <a:rPr lang="en-US" sz="1600" spc="-29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Operated by 21Vianet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50000" y="3352541"/>
            <a:ext cx="722678" cy="885034"/>
            <a:chOff x="8211418" y="3419269"/>
            <a:chExt cx="737169" cy="902781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11418" y="3419269"/>
              <a:ext cx="737169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Central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Pune</a:t>
              </a: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2437" y="3784006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6" name="Straight Connector 125"/>
            <p:cNvCxnSpPr>
              <a:stCxn id="121" idx="2"/>
            </p:cNvCxnSpPr>
            <p:nvPr/>
          </p:nvCxnSpPr>
          <p:spPr>
            <a:xfrm>
              <a:off x="8580003" y="3699464"/>
              <a:ext cx="6574" cy="360052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" name="Picture 1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9520" y="4222091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100" y="3581913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44" y="5540736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635" y="5414868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428" y="3303899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881" y="300908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045" y="298973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3302" y="313175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4" name="Straight Connector 113"/>
          <p:cNvCxnSpPr>
            <a:stCxn id="113" idx="3"/>
          </p:cNvCxnSpPr>
          <p:nvPr/>
        </p:nvCxnSpPr>
        <p:spPr>
          <a:xfrm flipV="1">
            <a:off x="8916311" y="4489780"/>
            <a:ext cx="425461" cy="14543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0" idx="1"/>
          </p:cNvCxnSpPr>
          <p:nvPr/>
        </p:nvCxnSpPr>
        <p:spPr>
          <a:xfrm flipH="1" flipV="1">
            <a:off x="9640014" y="3849623"/>
            <a:ext cx="344641" cy="265758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96" idx="2"/>
          </p:cNvCxnSpPr>
          <p:nvPr/>
        </p:nvCxnSpPr>
        <p:spPr>
          <a:xfrm>
            <a:off x="9028309" y="3272041"/>
            <a:ext cx="822691" cy="29821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9" idx="1"/>
          </p:cNvCxnSpPr>
          <p:nvPr/>
        </p:nvCxnSpPr>
        <p:spPr>
          <a:xfrm flipH="1" flipV="1">
            <a:off x="10452756" y="3399766"/>
            <a:ext cx="410042" cy="6067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8" idx="1"/>
          </p:cNvCxnSpPr>
          <p:nvPr/>
        </p:nvCxnSpPr>
        <p:spPr>
          <a:xfrm flipH="1">
            <a:off x="10541994" y="3003284"/>
            <a:ext cx="320805" cy="25912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4" idx="2"/>
          </p:cNvCxnSpPr>
          <p:nvPr/>
        </p:nvCxnSpPr>
        <p:spPr>
          <a:xfrm flipH="1">
            <a:off x="9721758" y="2875100"/>
            <a:ext cx="168217" cy="40157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9" idx="2"/>
          </p:cNvCxnSpPr>
          <p:nvPr/>
        </p:nvCxnSpPr>
        <p:spPr>
          <a:xfrm flipH="1">
            <a:off x="10927893" y="5321548"/>
            <a:ext cx="191821" cy="359116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8" idx="3"/>
          </p:cNvCxnSpPr>
          <p:nvPr/>
        </p:nvCxnSpPr>
        <p:spPr>
          <a:xfrm>
            <a:off x="10161476" y="5694479"/>
            <a:ext cx="551791" cy="114329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358" y="251538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927" y="248162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4" name="Straight Connector 143"/>
          <p:cNvCxnSpPr>
            <a:stCxn id="92" idx="2"/>
          </p:cNvCxnSpPr>
          <p:nvPr/>
        </p:nvCxnSpPr>
        <p:spPr>
          <a:xfrm flipH="1">
            <a:off x="6149930" y="2444197"/>
            <a:ext cx="318895" cy="342027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82" idx="2"/>
          </p:cNvCxnSpPr>
          <p:nvPr/>
        </p:nvCxnSpPr>
        <p:spPr>
          <a:xfrm>
            <a:off x="5347288" y="2376812"/>
            <a:ext cx="338864" cy="37056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558387" y="3260494"/>
            <a:ext cx="394790" cy="54015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381" y="3413494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216" y="2879873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540" y="295960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8" y="308469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055" y="5045375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9" name="Straight Connector 148"/>
          <p:cNvCxnSpPr>
            <a:stCxn id="76" idx="1"/>
          </p:cNvCxnSpPr>
          <p:nvPr/>
        </p:nvCxnSpPr>
        <p:spPr>
          <a:xfrm flipH="1">
            <a:off x="3333885" y="3291929"/>
            <a:ext cx="655790" cy="6061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400490" y="2289369"/>
            <a:ext cx="1290404" cy="894478"/>
            <a:chOff x="3468676" y="2334779"/>
            <a:chExt cx="1316279" cy="912414"/>
          </a:xfrm>
        </p:grpSpPr>
        <p:sp>
          <p:nvSpPr>
            <p:cNvPr id="109" name="Rectangle 108"/>
            <p:cNvSpPr/>
            <p:nvPr/>
          </p:nvSpPr>
          <p:spPr bwMode="auto">
            <a:xfrm>
              <a:off x="3950139" y="2334779"/>
              <a:ext cx="834816" cy="372848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Canada East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Quebec City</a:t>
              </a:r>
            </a:p>
          </p:txBody>
        </p:sp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8676" y="2709149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0" name="Straight Connector 149"/>
            <p:cNvCxnSpPr>
              <a:stCxn id="109" idx="2"/>
            </p:cNvCxnSpPr>
            <p:nvPr/>
          </p:nvCxnSpPr>
          <p:spPr>
            <a:xfrm flipH="1">
              <a:off x="3745379" y="2707627"/>
              <a:ext cx="622168" cy="275059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909366" y="2236716"/>
            <a:ext cx="919008" cy="1082457"/>
            <a:chOff x="2967704" y="2281069"/>
            <a:chExt cx="937436" cy="1104163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Canada Central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Toronto</a:t>
              </a:r>
            </a:p>
          </p:txBody>
        </p: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247" y="2847188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1" name="Straight Connector 150"/>
            <p:cNvCxnSpPr/>
            <p:nvPr/>
          </p:nvCxnSpPr>
          <p:spPr>
            <a:xfrm>
              <a:off x="3431924" y="2607412"/>
              <a:ext cx="14024" cy="50968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/>
          <p:cNvCxnSpPr>
            <a:stCxn id="85" idx="2"/>
          </p:cNvCxnSpPr>
          <p:nvPr/>
        </p:nvCxnSpPr>
        <p:spPr>
          <a:xfrm>
            <a:off x="2685785" y="2193106"/>
            <a:ext cx="352552" cy="1036925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74" idx="2"/>
          </p:cNvCxnSpPr>
          <p:nvPr/>
        </p:nvCxnSpPr>
        <p:spPr>
          <a:xfrm>
            <a:off x="2155097" y="2696668"/>
            <a:ext cx="754269" cy="450633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88" idx="3"/>
          </p:cNvCxnSpPr>
          <p:nvPr/>
        </p:nvCxnSpPr>
        <p:spPr>
          <a:xfrm flipV="1">
            <a:off x="2310839" y="3681674"/>
            <a:ext cx="451416" cy="13754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86" idx="3"/>
          </p:cNvCxnSpPr>
          <p:nvPr/>
        </p:nvCxnSpPr>
        <p:spPr>
          <a:xfrm>
            <a:off x="1758568" y="2780300"/>
            <a:ext cx="1142115" cy="36700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77" idx="1"/>
          </p:cNvCxnSpPr>
          <p:nvPr/>
        </p:nvCxnSpPr>
        <p:spPr>
          <a:xfrm flipH="1" flipV="1">
            <a:off x="3333885" y="3354903"/>
            <a:ext cx="937962" cy="34506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8" idx="0"/>
          </p:cNvCxnSpPr>
          <p:nvPr/>
        </p:nvCxnSpPr>
        <p:spPr>
          <a:xfrm flipH="1" flipV="1">
            <a:off x="3333887" y="3354903"/>
            <a:ext cx="439668" cy="37093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90" idx="1"/>
          </p:cNvCxnSpPr>
          <p:nvPr/>
        </p:nvCxnSpPr>
        <p:spPr>
          <a:xfrm flipH="1" flipV="1">
            <a:off x="4487795" y="5316611"/>
            <a:ext cx="371677" cy="264056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7456939" y="3665524"/>
            <a:ext cx="1164881" cy="527467"/>
            <a:chOff x="7606465" y="3738529"/>
            <a:chExt cx="1188239" cy="538044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4549" y="3738529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1" name="Rectangle 90"/>
            <p:cNvSpPr/>
            <p:nvPr/>
          </p:nvSpPr>
          <p:spPr bwMode="auto">
            <a:xfrm>
              <a:off x="7606465" y="3913029"/>
              <a:ext cx="693614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West</a:t>
              </a:r>
            </a:p>
            <a:p>
              <a:pPr algn="ctr" defTabSz="1218092"/>
              <a:r>
                <a:rPr lang="en-US" sz="784" i="1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Mumbai</a:t>
              </a:r>
            </a:p>
          </p:txBody>
        </p:sp>
        <p:cxnSp>
          <p:nvCxnSpPr>
            <p:cNvPr id="93" name="Straight Connector 92"/>
            <p:cNvCxnSpPr>
              <a:stCxn id="91" idx="3"/>
            </p:cNvCxnSpPr>
            <p:nvPr/>
          </p:nvCxnSpPr>
          <p:spPr>
            <a:xfrm flipV="1">
              <a:off x="8300078" y="4009260"/>
              <a:ext cx="215625" cy="43867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403036" y="1525215"/>
            <a:ext cx="919008" cy="1323358"/>
            <a:chOff x="2967704" y="2281069"/>
            <a:chExt cx="937436" cy="110416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UK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247" y="2847188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1" name="Straight Connector 100"/>
            <p:cNvCxnSpPr/>
            <p:nvPr/>
          </p:nvCxnSpPr>
          <p:spPr>
            <a:xfrm>
              <a:off x="3431924" y="2607412"/>
              <a:ext cx="14024" cy="50968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5893060" y="1892326"/>
            <a:ext cx="2006623" cy="1277929"/>
            <a:chOff x="1858280" y="2281069"/>
            <a:chExt cx="2046860" cy="1303555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Germany</a:t>
              </a: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8280" y="3046580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6" name="Straight Connector 105"/>
            <p:cNvCxnSpPr/>
            <p:nvPr/>
          </p:nvCxnSpPr>
          <p:spPr>
            <a:xfrm flipH="1">
              <a:off x="2138185" y="2617654"/>
              <a:ext cx="1363260" cy="68876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4454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rot="18900000">
            <a:off x="3302529" y="2905576"/>
            <a:ext cx="1139952" cy="1139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69" y="975"/>
            <a:ext cx="4302228" cy="6856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75628" y="-48507051"/>
          <a:ext cx="7215508" cy="56092844"/>
        </p:xfrm>
        <a:graphic>
          <a:graphicData uri="http://schemas.openxmlformats.org/drawingml/2006/table">
            <a:tbl>
              <a:tblPr/>
              <a:tblGrid>
                <a:gridCol w="7215508">
                  <a:extLst>
                    <a:ext uri="{9D8B030D-6E8A-4147-A177-3AD203B41FA5}">
                      <a16:colId xmlns:a16="http://schemas.microsoft.com/office/drawing/2014/main" val="1075190229"/>
                    </a:ext>
                  </a:extLst>
                </a:gridCol>
              </a:tblGrid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StorSimple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168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 Open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108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3443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9252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Rights Management (RMS)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028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7356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2062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Automation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752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Instance Level Public Ips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778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Redis Cache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4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Batch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428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Marketplace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0867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Data Factory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81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Stream Analytics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43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Event Hubs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3889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Operational Insights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61320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Premium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11708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 Converter 3.0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51639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 Platform System (CPS)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138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Antimalware for Cloud Services and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213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Identity Manager vNext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5121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Analytics Platform System (APS)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4490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Community 2013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439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2918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.NET 2015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30297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RemoteApp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7728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Basic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8132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SSD-based instances for Microsoft Azure VMs and Cloud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115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Auditing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5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Live Channels for Azure Media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8287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AAD Application Proxy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1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experiences in Power BI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647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8567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Search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5388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Storm Public Preview &amp;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1809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Zone Redundant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53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Hbase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17544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vNext tech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630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Content Protection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678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Intune - Nov update and Dec update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23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AAD premium features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248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Multi-Factor Auth enhancements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081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Cloudera and Hortonworks on clustered Azure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729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Instance level IP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155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Role Based Access Controls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236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VPN support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32444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TiP Testing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47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Workday A148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78728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Standard SSG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0842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S2S, P2S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1516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Multiple NICs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770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Networking Appliances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3324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Traffic Manager Nested policies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845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VM Image Gallery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0879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Vnet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337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Web Jobs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055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datacenter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092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REST Hooks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7573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Australia datacenter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231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Forced Tunneling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896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Azure Packs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9310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G-Serves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7063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Key Vault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75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Drivers for SQL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18078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MDM for Office 365 public preview and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844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Services Content Protection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2678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Mobile Engagement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37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Node.js Tools for Visual Studio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544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2013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665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Auto-HA for SQL Server VM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3609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Auto-Patching and Backup for SQL Server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7955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Increased Compatibility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0422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Connect Health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341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MFA Per App / Conditional access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9444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controlled user deployment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366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departmental templates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2839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 SAN Replication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467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ASP.NET 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788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SDK 2.5.1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77608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Team Foundation Server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27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Machine Learning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5011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for Linux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6155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Hadoop 2.6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68540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 - Data Masking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82310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Encryption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3099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Row Level security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672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AD:  API for SIEM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8119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Intune monthly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349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Client for Windows Phone 8.1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01713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App Service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9470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CDN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185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Encoder Premium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00051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Premium &amp; Basic in CSP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2735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IoT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323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6418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Hyper-V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94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Nano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84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Player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6705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Service Fabric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2522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IoT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08721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Recovery: Protect VMWare and Physical Servers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 Public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710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Backup Generally Available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68033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 Premium simplifies high availability and massive scale for APIs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9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for Office 365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3656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 Dynamic Membership For Groups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202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Automatic Password Change for Social Media Shared Accounts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70420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Compute-Intensive A10 and A11 Virtual Machine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36918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app for Windows Phone support for Gateway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 Remote Resources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3730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Informatica Cloud Agent availability in Linux and Windows Virtual Machines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41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 Hadoop Connector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5598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more VM sizes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97603"/>
                  </a:ext>
                </a:extLst>
              </a:tr>
              <a:tr h="1143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Enterprise-Grade Array-Based Replication and Disaster Recovery with ASR and System Center GA</a:t>
                      </a:r>
                    </a:p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3634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565611" y="2081849"/>
            <a:ext cx="5501313" cy="3609344"/>
            <a:chOff x="152506" y="2264943"/>
            <a:chExt cx="5612422" cy="3682241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736218" y="2264943"/>
              <a:ext cx="4648198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13525" spc="-295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500+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152506" y="4346984"/>
              <a:ext cx="5612422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New releases in</a:t>
              </a:r>
            </a:p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last 12 months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867" y="3989775"/>
            <a:ext cx="12190271" cy="0"/>
          </a:xfrm>
          <a:prstGeom prst="line">
            <a:avLst/>
          </a:prstGeom>
          <a:ln>
            <a:solidFill>
              <a:srgbClr val="51515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66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Motion origin="layout" path="M -1.14118E-6 2.8098E-6 L 0.3227 2.809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73" y="0"/>
            <a:ext cx="10122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4968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1502</TotalTime>
  <Words>762</Words>
  <Application>Microsoft Office PowerPoint</Application>
  <PresentationFormat>Widescreen</PresentationFormat>
  <Paragraphs>204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22" baseType="lpstr">
      <vt:lpstr>MS PGothic</vt:lpstr>
      <vt:lpstr>MS PGothic</vt:lpstr>
      <vt:lpstr>Arial</vt:lpstr>
      <vt:lpstr>Calibri</vt:lpstr>
      <vt:lpstr>Consolas</vt:lpstr>
      <vt:lpstr>Segoe Light</vt:lpstr>
      <vt:lpstr>Segoe UI</vt:lpstr>
      <vt:lpstr>Segoe UI Light</vt:lpstr>
      <vt:lpstr>Segoe UI Semilight</vt:lpstr>
      <vt:lpstr>Verdana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PowerPoint Presentation</vt:lpstr>
      <vt:lpstr>PowerPoint Presentation</vt:lpstr>
      <vt:lpstr>Huge infrastructure scale is the enabler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David Gristwood</cp:lastModifiedBy>
  <cp:revision>125</cp:revision>
  <dcterms:created xsi:type="dcterms:W3CDTF">2015-11-20T13:35:19Z</dcterms:created>
  <dcterms:modified xsi:type="dcterms:W3CDTF">2016-09-07T08:53:43Z</dcterms:modified>
</cp:coreProperties>
</file>